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1.xml" ContentType="application/inkml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69" r:id="rId3"/>
    <p:sldId id="257" r:id="rId4"/>
    <p:sldId id="258" r:id="rId5"/>
    <p:sldId id="259" r:id="rId6"/>
    <p:sldId id="266" r:id="rId7"/>
    <p:sldId id="267" r:id="rId8"/>
    <p:sldId id="260" r:id="rId9"/>
    <p:sldId id="261" r:id="rId10"/>
    <p:sldId id="264" r:id="rId11"/>
    <p:sldId id="265" r:id="rId12"/>
    <p:sldId id="262" r:id="rId13"/>
    <p:sldId id="27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43"/>
    <p:restoredTop sz="69986"/>
  </p:normalViewPr>
  <p:slideViewPr>
    <p:cSldViewPr snapToGrid="0" snapToObjects="1">
      <p:cViewPr varScale="1">
        <p:scale>
          <a:sx n="88" d="100"/>
          <a:sy n="88" d="100"/>
        </p:scale>
        <p:origin x="376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4T16:30:21.92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9528 3255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9D8D25-FF31-5145-82B8-1259F5AF942E}" type="datetimeFigureOut">
              <a:rPr lang="en-US" smtClean="0"/>
              <a:t>7/14/20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02D577-13AD-F748-926F-9927DF4B6A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403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2D577-13AD-F748-926F-9927DF4B6A9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6233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Think profit </a:t>
            </a:r>
            <a:r>
              <a:rPr lang="en-US" dirty="0"/>
              <a:t>– focus on selling what is most profitable, </a:t>
            </a:r>
          </a:p>
          <a:p>
            <a:r>
              <a:rPr lang="en-US" b="1" dirty="0"/>
              <a:t>Sweat your assets </a:t>
            </a:r>
            <a:r>
              <a:rPr lang="en-US" dirty="0"/>
              <a:t>– consider widening operational hours inn restaurants</a:t>
            </a:r>
          </a:p>
          <a:p>
            <a:r>
              <a:rPr lang="en-US" b="1" dirty="0"/>
              <a:t>Maintain price levels </a:t>
            </a:r>
            <a:r>
              <a:rPr lang="en-US" dirty="0"/>
              <a:t>-  but avoid price gouging as return customers are still important, so continue to reward loyalty</a:t>
            </a:r>
          </a:p>
          <a:p>
            <a:r>
              <a:rPr lang="en-US" b="1" dirty="0"/>
              <a:t>Be selective with discounting </a:t>
            </a:r>
            <a:r>
              <a:rPr lang="en-US" dirty="0"/>
              <a:t>– only use to add value and to carefully selected target markets where it motivates purchase.</a:t>
            </a:r>
          </a:p>
          <a:p>
            <a:r>
              <a:rPr lang="en-US" b="1" dirty="0"/>
              <a:t>Rethink rate fences </a:t>
            </a:r>
            <a:r>
              <a:rPr lang="en-US" dirty="0"/>
              <a:t>– have flexible cancellations, potentially reduce usage of advance purchase rates</a:t>
            </a:r>
          </a:p>
          <a:p>
            <a:endParaRPr lang="en-US" dirty="0"/>
          </a:p>
          <a:p>
            <a:r>
              <a:rPr lang="en-US" dirty="0"/>
              <a:t>Kneejerk reaction is to discount.  Rebuilding rates will be a challenge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2D577-13AD-F748-926F-9927DF4B6A9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7824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Monitor your reservations closely – what patterns emerge</a:t>
            </a:r>
          </a:p>
          <a:p>
            <a:endParaRPr lang="en-US" dirty="0"/>
          </a:p>
          <a:p>
            <a:r>
              <a:rPr lang="en-US" dirty="0"/>
              <a:t>Typically domestic and regional leisure travel will happen first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2D577-13AD-F748-926F-9927DF4B6A9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4595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Monitor what is happening in airlines – follow the markets that are opening up and target your clients and channels into those markets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2D577-13AD-F748-926F-9927DF4B6A9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6188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2D577-13AD-F748-926F-9927DF4B6A9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4934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2D577-13AD-F748-926F-9927DF4B6A9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2190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2D577-13AD-F748-926F-9927DF4B6A9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7334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Remember what an important element of the economy your Industry is.  </a:t>
            </a:r>
          </a:p>
          <a:p>
            <a:endParaRPr lang="en-US" dirty="0"/>
          </a:p>
          <a:p>
            <a:r>
              <a:rPr lang="en-US" dirty="0"/>
              <a:t>Hospitality Tends to punch below our weight.  Need to be aware of this and not lose sight of how important it is to any economy.  Tax Take, employment, multiplier </a:t>
            </a:r>
            <a:r>
              <a:rPr lang="en-US" dirty="0" err="1"/>
              <a:t>effrct</a:t>
            </a:r>
            <a:r>
              <a:rPr lang="en-US" dirty="0"/>
              <a:t>  supply chain jobs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2D577-13AD-F748-926F-9927DF4B6A9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7497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Good news is your demand is largely regional rather than long haul  </a:t>
            </a:r>
          </a:p>
          <a:p>
            <a:endParaRPr lang="en-US" dirty="0"/>
          </a:p>
          <a:p>
            <a:r>
              <a:rPr lang="en-US" dirty="0"/>
              <a:t>Currently only </a:t>
            </a:r>
            <a:r>
              <a:rPr lang="en-US" dirty="0" err="1"/>
              <a:t>rthe</a:t>
            </a:r>
            <a:r>
              <a:rPr lang="en-US" dirty="0"/>
              <a:t> domestic market is working but come </a:t>
            </a:r>
            <a:r>
              <a:rPr lang="en-US" dirty="0" err="1"/>
              <a:t>Sewptember</a:t>
            </a:r>
            <a:r>
              <a:rPr lang="en-US" dirty="0"/>
              <a:t> hopefully it will begin to open.  Target your marketing at the key yielding markets.  You will all know from </a:t>
            </a:r>
            <a:r>
              <a:rPr lang="en-US" dirty="0" err="1"/>
              <a:t>hyor</a:t>
            </a:r>
            <a:r>
              <a:rPr lang="en-US" dirty="0"/>
              <a:t> guest profiling which markets are active when  during the year.  </a:t>
            </a:r>
          </a:p>
          <a:p>
            <a:endParaRPr lang="en-US" dirty="0"/>
          </a:p>
          <a:p>
            <a:r>
              <a:rPr lang="en-US" dirty="0"/>
              <a:t>Mining your data to target </a:t>
            </a:r>
            <a:r>
              <a:rPr lang="en-US" dirty="0" err="1"/>
              <a:t>effectiovely</a:t>
            </a:r>
            <a:r>
              <a:rPr lang="en-US" dirty="0"/>
              <a:t> has never been more important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2D577-13AD-F748-926F-9927DF4B6A9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5843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Inbound to Myanmar, January to June</a:t>
            </a:r>
          </a:p>
          <a:p>
            <a:endParaRPr lang="en-US" dirty="0"/>
          </a:p>
          <a:p>
            <a:r>
              <a:rPr lang="en-US" dirty="0"/>
              <a:t>Green is reservations, Blue is cancellations and Yellow is net business</a:t>
            </a:r>
          </a:p>
          <a:p>
            <a:endParaRPr lang="en-US" dirty="0"/>
          </a:p>
          <a:p>
            <a:r>
              <a:rPr lang="en-US" dirty="0"/>
              <a:t>Teetering along at 2.5K/week, at peak in January it was 26k per week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2D577-13AD-F748-926F-9927DF4B6A9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5115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information from Amadeus </a:t>
            </a:r>
            <a:r>
              <a:rPr lang="en-US" dirty="0" err="1"/>
              <a:t>Gicves</a:t>
            </a:r>
            <a:r>
              <a:rPr lang="en-US" dirty="0"/>
              <a:t> a slightly different </a:t>
            </a:r>
            <a:r>
              <a:rPr lang="en-US" dirty="0" err="1"/>
              <a:t>oprofile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 err="1"/>
              <a:t>Singapoire</a:t>
            </a:r>
            <a:r>
              <a:rPr lang="en-US" dirty="0"/>
              <a:t> Thailand and China account for 70%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2D577-13AD-F748-926F-9927DF4B6A9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9231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Guests will not return if they are not confident.  Your </a:t>
            </a:r>
            <a:r>
              <a:rPr lang="nb-NO" dirty="0"/>
              <a:t>hygiene </a:t>
            </a:r>
            <a:r>
              <a:rPr lang="en-US" dirty="0"/>
              <a:t>regime is now a part of your key marketing message.  Be up front about it on your website and in all your comms.  </a:t>
            </a:r>
          </a:p>
          <a:p>
            <a:endParaRPr lang="en-US" dirty="0"/>
          </a:p>
          <a:p>
            <a:r>
              <a:rPr lang="en-US" dirty="0"/>
              <a:t>One lesson that has been learned in countries as </a:t>
            </a:r>
            <a:r>
              <a:rPr lang="en-US" dirty="0" err="1"/>
              <a:t>thety</a:t>
            </a:r>
            <a:r>
              <a:rPr lang="en-US" dirty="0"/>
              <a:t> reopen is that confidence in the safety of a stay is vital.  Nobody will visit your property even for a coffee if they do not feel safe.</a:t>
            </a:r>
          </a:p>
          <a:p>
            <a:endParaRPr lang="en-US" dirty="0"/>
          </a:p>
          <a:p>
            <a:r>
              <a:rPr lang="en-US" dirty="0"/>
              <a:t>You have a duty of care to your staff.</a:t>
            </a:r>
          </a:p>
          <a:p>
            <a:endParaRPr lang="en-US" dirty="0"/>
          </a:p>
          <a:p>
            <a:r>
              <a:rPr lang="en-US" dirty="0"/>
              <a:t>Staff team Bubbles</a:t>
            </a:r>
          </a:p>
          <a:p>
            <a:endParaRPr lang="en-US" dirty="0"/>
          </a:p>
          <a:p>
            <a:r>
              <a:rPr lang="en-US" dirty="0"/>
              <a:t>Staff in Masks are a visible sign – Perspex shield masks enable a smile of welcome</a:t>
            </a:r>
          </a:p>
          <a:p>
            <a:endParaRPr lang="en-US" dirty="0"/>
          </a:p>
          <a:p>
            <a:r>
              <a:rPr lang="en-US" dirty="0"/>
              <a:t>Think about how you will rearrange your services – </a:t>
            </a:r>
          </a:p>
          <a:p>
            <a:endParaRPr lang="en-US" dirty="0"/>
          </a:p>
          <a:p>
            <a:r>
              <a:rPr lang="en-US" dirty="0"/>
              <a:t>should you reduce housekeeping mid stay to an on request basis to eliminate staff entering guest rooms.</a:t>
            </a:r>
          </a:p>
          <a:p>
            <a:endParaRPr lang="en-US" dirty="0"/>
          </a:p>
          <a:p>
            <a:r>
              <a:rPr lang="en-US" dirty="0"/>
              <a:t>How will you disinfect between stays – misting spraying or ultra </a:t>
            </a:r>
            <a:r>
              <a:rPr lang="en-US" dirty="0" err="1"/>
              <a:t>vikolet</a:t>
            </a:r>
            <a:r>
              <a:rPr lang="en-US" dirty="0"/>
              <a:t> are all options  what can you arrange </a:t>
            </a:r>
          </a:p>
          <a:p>
            <a:endParaRPr lang="en-US" dirty="0"/>
          </a:p>
          <a:p>
            <a:r>
              <a:rPr lang="en-US" dirty="0"/>
              <a:t>Train people to follow </a:t>
            </a:r>
            <a:r>
              <a:rPr lang="en-US"/>
              <a:t>protocols closely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2D577-13AD-F748-926F-9927DF4B6A9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6176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02D577-13AD-F748-926F-9927DF4B6A9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7007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82712-E128-C44D-99CE-DA21BB262A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493168-B62B-DC4D-B408-24D47FF689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62FD3-BF4D-C642-B348-E76008D68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1FC97-2D7B-1142-B6DA-AD02F51E7B76}" type="datetimeFigureOut">
              <a:rPr lang="en-US" smtClean="0"/>
              <a:t>7/14/20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EDDD42-3A97-5F43-99DB-B45D493CB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9C9E3E-794C-4840-8138-2E47E8942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DF09A-D524-4248-BF32-9385C426C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921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3CDA0-830E-164C-9552-22C395172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E68DF2-CAD6-EA47-AEEE-A7FF1BC5D3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5C8DBE-B840-C348-8155-A2714D433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1FC97-2D7B-1142-B6DA-AD02F51E7B76}" type="datetimeFigureOut">
              <a:rPr lang="en-US" smtClean="0"/>
              <a:t>7/14/20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A55729-7DD0-0A40-B540-0F1D9E151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525A88-8AE2-A646-BD07-C2C9DE57B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DF09A-D524-4248-BF32-9385C426C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033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D9F1830-01C8-D74A-B306-46F64E9D04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C479EA-D856-794A-B3EC-D577090400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A5B46D-4C2D-AE44-927B-9A60B3F9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1FC97-2D7B-1142-B6DA-AD02F51E7B76}" type="datetimeFigureOut">
              <a:rPr lang="en-US" smtClean="0"/>
              <a:t>7/14/20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8C9896-DEC3-8D48-BBCD-6911361A9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8AE4B2-CA05-0D4E-92E9-C2B18EB57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DF09A-D524-4248-BF32-9385C426C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936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035B7-55C6-A044-B2E4-BBFF7895F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65A0D3-4C06-A449-8849-4DE8E5EF33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D54D97-A8DF-274F-8BBF-7B96DFDCF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1FC97-2D7B-1142-B6DA-AD02F51E7B76}" type="datetimeFigureOut">
              <a:rPr lang="en-US" smtClean="0"/>
              <a:t>7/14/20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9D2C98-C07C-FF4F-B541-6600EDC7F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21ED80-BC88-304D-BC8A-066FFF092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DF09A-D524-4248-BF32-9385C426C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851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2E2A7-34FC-7144-B413-7A83E4D61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C4638D-CEFF-6B4F-9D29-F6CEBD7F42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0FBDB1-63AC-834A-9B5F-33F647BF5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1FC97-2D7B-1142-B6DA-AD02F51E7B76}" type="datetimeFigureOut">
              <a:rPr lang="en-US" smtClean="0"/>
              <a:t>7/14/20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46903-011A-6D4D-B59A-BA2AD4FEC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E9AF44-9564-2641-8581-0D6340586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DF09A-D524-4248-BF32-9385C426C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09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71C55-9877-7A41-BA98-804EED4B9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E6C16-AE7E-3741-B327-1120A59C92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A3DE5A-2BF7-074D-863F-D4B84510CD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9D2F8E-2E2E-8044-BE7D-701C70C3A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1FC97-2D7B-1142-B6DA-AD02F51E7B76}" type="datetimeFigureOut">
              <a:rPr lang="en-US" smtClean="0"/>
              <a:t>7/14/20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8EF777-DEA9-9944-BD2D-BC41C237F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248822-BA5B-6440-BDE8-720137D6A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DF09A-D524-4248-BF32-9385C426C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087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E8DB6-CC4E-CE45-A051-333C0CAFA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A0C2C5-6042-A945-90F3-B1CD252906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3EF048-708B-E746-9492-7FFE4447CD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1B7FA6-E328-2F4D-B522-B4D8FFD04D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162E22-706F-4140-970F-E8D66C15B7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5D688E-78E1-9042-8878-4D84AA96F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1FC97-2D7B-1142-B6DA-AD02F51E7B76}" type="datetimeFigureOut">
              <a:rPr lang="en-US" smtClean="0"/>
              <a:t>7/14/20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CCB47D-4C9C-2848-9467-CCC759295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4C19CA-5D0A-2C4E-9C1C-B60FF5E2A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DF09A-D524-4248-BF32-9385C426C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028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21718-C5EF-3944-BD04-E4DA9342D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2B60D6-CBE0-084A-AD5A-81AAB2005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1FC97-2D7B-1142-B6DA-AD02F51E7B76}" type="datetimeFigureOut">
              <a:rPr lang="en-US" smtClean="0"/>
              <a:t>7/14/20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94F135-B433-EA4C-90F2-DFCC991FD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063E19-AF2D-034B-8494-8CA1AFCA5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DF09A-D524-4248-BF32-9385C426C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174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C40D6E-2427-1F44-89E7-6662C3672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1FC97-2D7B-1142-B6DA-AD02F51E7B76}" type="datetimeFigureOut">
              <a:rPr lang="en-US" smtClean="0"/>
              <a:t>7/14/20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1328C8-AE38-2D43-8CA9-5BF73C77B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DED4E1-2738-6444-A5DB-38E4C1FCC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DF09A-D524-4248-BF32-9385C426C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746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798B0-DC02-3347-A219-04B10166C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C59802-FC86-854C-B78D-818B17F5EC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AA5259-380D-A343-A695-7507136EED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D528A5-01F4-FA41-9D77-B5AB4A476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1FC97-2D7B-1142-B6DA-AD02F51E7B76}" type="datetimeFigureOut">
              <a:rPr lang="en-US" smtClean="0"/>
              <a:t>7/14/20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DAFB4E-4CF5-1A47-B324-E043CF3CD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52D575-579A-DF40-BE08-2A8919447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DF09A-D524-4248-BF32-9385C426C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890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17012-FD15-7444-8C5B-E067723FF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3D6CB8-9633-224B-A35D-F8DA578913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970648-EB9E-2944-A00A-A9279B9115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1CED58-1162-DF4C-A45C-128BFC118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1FC97-2D7B-1142-B6DA-AD02F51E7B76}" type="datetimeFigureOut">
              <a:rPr lang="en-US" smtClean="0"/>
              <a:t>7/14/20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ADA0B1-A2B3-684D-895D-7CC520CA4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AE1263-B8C4-8D4D-9315-3D4E21201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DF09A-D524-4248-BF32-9385C426C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633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DA7449-7080-AB46-A68D-57D1E938D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4640C6-8B43-A548-B4CC-901FBE4452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5DBCF4-97BE-CB4D-8C9E-2B0288997F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11FC97-2D7B-1142-B6DA-AD02F51E7B76}" type="datetimeFigureOut">
              <a:rPr lang="en-US" smtClean="0"/>
              <a:t>7/14/20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9956E9-873A-0F48-B94D-8028D55948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615644-7A1C-1447-8AA4-838E278471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DF09A-D524-4248-BF32-9385C426C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057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image" Target="../media/image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image" Target="../media/image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image" Target="../media/image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image" Target="../media/image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image" Target="../media/image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image" Target="../media/image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image" Target="../media/image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image" Target="../media/image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emf"/><Relationship Id="rId5" Type="http://schemas.openxmlformats.org/officeDocument/2006/relationships/image" Target="../media/image1.emf"/><Relationship Id="rId4" Type="http://schemas.openxmlformats.org/officeDocument/2006/relationships/image" Target="../media/image10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emf"/><Relationship Id="rId5" Type="http://schemas.openxmlformats.org/officeDocument/2006/relationships/image" Target="../media/image1.emf"/><Relationship Id="rId4" Type="http://schemas.openxmlformats.org/officeDocument/2006/relationships/image" Target="../media/image12.tif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3.tiff"/><Relationship Id="rId7" Type="http://schemas.openxmlformats.org/officeDocument/2006/relationships/customXml" Target="../ink/ink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image" Target="../media/image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4552F-1B65-9A4E-9B56-D88CE45F20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801590"/>
          </a:xfrm>
        </p:spPr>
        <p:txBody>
          <a:bodyPr>
            <a:normAutofit/>
          </a:bodyPr>
          <a:lstStyle/>
          <a:p>
            <a:r>
              <a:rPr lang="en-GB" sz="4000" b="1" dirty="0"/>
              <a:t>Reopening Hospitality Businesses </a:t>
            </a:r>
            <a:br>
              <a:rPr lang="en-GB" sz="4000" b="1" dirty="0"/>
            </a:br>
            <a:r>
              <a:rPr lang="en-GB" sz="4000" b="1" dirty="0"/>
              <a:t>Safely and Successfully</a:t>
            </a:r>
            <a:endParaRPr lang="en-US" sz="4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638505-4606-464E-BD54-07DA2DCB0A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Peter Ducker FIH</a:t>
            </a:r>
          </a:p>
          <a:p>
            <a:r>
              <a:rPr lang="en-US" dirty="0"/>
              <a:t>Chief Executive</a:t>
            </a:r>
          </a:p>
          <a:p>
            <a:r>
              <a:rPr lang="en-US" dirty="0"/>
              <a:t>Institute of Hospitality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0" y="-25916"/>
            <a:ext cx="12192000" cy="6952939"/>
            <a:chOff x="0" y="-25916"/>
            <a:chExt cx="12192000" cy="695293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23416" y="458317"/>
              <a:ext cx="11068584" cy="24053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6703454"/>
              <a:ext cx="12192000" cy="22356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-25916"/>
              <a:ext cx="12192000" cy="484233"/>
            </a:xfrm>
            <a:prstGeom prst="rect">
              <a:avLst/>
            </a:prstGeom>
          </p:spPr>
        </p:pic>
        <p:pic>
          <p:nvPicPr>
            <p:cNvPr id="9" name="Picture 8" descr="ioh_square.psd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5916"/>
              <a:ext cx="1123416" cy="11234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856684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8F219-3E1F-B345-9684-A5797C692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096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Turn the volume down!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B368F3-C049-C14B-9474-C1A55892B1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0343" y="1637618"/>
            <a:ext cx="8411313" cy="463997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0" y="-25916"/>
            <a:ext cx="12192000" cy="6952939"/>
            <a:chOff x="0" y="-25916"/>
            <a:chExt cx="12192000" cy="695293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23416" y="458317"/>
              <a:ext cx="11068584" cy="240533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6703454"/>
              <a:ext cx="12192000" cy="223569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-25916"/>
              <a:ext cx="12192000" cy="484233"/>
            </a:xfrm>
            <a:prstGeom prst="rect">
              <a:avLst/>
            </a:prstGeom>
          </p:spPr>
        </p:pic>
        <p:pic>
          <p:nvPicPr>
            <p:cNvPr id="8" name="Picture 7" descr="ioh_square.psd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5916"/>
              <a:ext cx="1123416" cy="11234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21174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DDAFD-3619-FD4F-8887-9B307886E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105470"/>
            <a:ext cx="5023983" cy="660400"/>
          </a:xfrm>
        </p:spPr>
        <p:txBody>
          <a:bodyPr>
            <a:noAutofit/>
          </a:bodyPr>
          <a:lstStyle/>
          <a:p>
            <a:r>
              <a:rPr lang="en-US" sz="4400" b="1" dirty="0"/>
              <a:t>Think short term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D149FC1-99C6-6443-AB99-886FC97B2E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529943" y="1475542"/>
            <a:ext cx="6317299" cy="4351917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359595-2289-0B40-A51F-626A333525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5960" y="2036034"/>
            <a:ext cx="5023983" cy="3811588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Don’t look too far ahead </a:t>
            </a:r>
            <a:r>
              <a:rPr lang="en-US" sz="2800" dirty="0"/>
              <a:t>– the situation is fast changing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Be realistic not optimistic </a:t>
            </a:r>
            <a:r>
              <a:rPr lang="en-US" sz="2800" dirty="0"/>
              <a:t>– your understanding of demand and patterns will increase rapidly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Health check your data </a:t>
            </a:r>
            <a:r>
              <a:rPr lang="en-US" sz="2800" dirty="0"/>
              <a:t>– look at key data daily – work out what is working and what is not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0" y="-25916"/>
            <a:ext cx="12192000" cy="6952939"/>
            <a:chOff x="0" y="-25916"/>
            <a:chExt cx="12192000" cy="695293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23416" y="458317"/>
              <a:ext cx="11068584" cy="240533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6703454"/>
              <a:ext cx="12192000" cy="223569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-25916"/>
              <a:ext cx="12192000" cy="484233"/>
            </a:xfrm>
            <a:prstGeom prst="rect">
              <a:avLst/>
            </a:prstGeom>
          </p:spPr>
        </p:pic>
        <p:pic>
          <p:nvPicPr>
            <p:cNvPr id="10" name="Picture 9" descr="ioh_square.psd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5916"/>
              <a:ext cx="1123416" cy="11234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608447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5356FB-7078-3D44-BB72-EEC7AD5651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200" b="9063"/>
          <a:stretch/>
        </p:blipFill>
        <p:spPr>
          <a:xfrm>
            <a:off x="2161403" y="718855"/>
            <a:ext cx="8038679" cy="589198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0" y="-25916"/>
            <a:ext cx="12192000" cy="6952939"/>
            <a:chOff x="0" y="-25916"/>
            <a:chExt cx="12192000" cy="695293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23416" y="458317"/>
              <a:ext cx="11068584" cy="240533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6703454"/>
              <a:ext cx="12192000" cy="22356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-25916"/>
              <a:ext cx="12192000" cy="484233"/>
            </a:xfrm>
            <a:prstGeom prst="rect">
              <a:avLst/>
            </a:prstGeom>
          </p:spPr>
        </p:pic>
        <p:pic>
          <p:nvPicPr>
            <p:cNvPr id="7" name="Picture 6" descr="ioh_square.psd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5916"/>
              <a:ext cx="1123416" cy="11234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918011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38C224-A079-0D41-8C23-0D4EE3815F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0840" y="1183083"/>
            <a:ext cx="7050320" cy="396580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0" y="-25916"/>
            <a:ext cx="12192000" cy="6952939"/>
            <a:chOff x="0" y="-25916"/>
            <a:chExt cx="12192000" cy="695293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23416" y="458317"/>
              <a:ext cx="11068584" cy="240533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6703454"/>
              <a:ext cx="12192000" cy="223569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-25916"/>
              <a:ext cx="12192000" cy="484233"/>
            </a:xfrm>
            <a:prstGeom prst="rect">
              <a:avLst/>
            </a:prstGeom>
          </p:spPr>
        </p:pic>
        <p:pic>
          <p:nvPicPr>
            <p:cNvPr id="8" name="Picture 7" descr="ioh_square.psd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5916"/>
              <a:ext cx="1123416" cy="1123416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63D57F7-7027-0848-AAF7-72AF0CF23BD8}"/>
              </a:ext>
            </a:extLst>
          </p:cNvPr>
          <p:cNvSpPr txBox="1"/>
          <p:nvPr/>
        </p:nvSpPr>
        <p:spPr>
          <a:xfrm>
            <a:off x="3145737" y="5413307"/>
            <a:ext cx="59005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peter.ducker@instituteofhospitality.org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101371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peterslide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21912"/>
            <a:ext cx="12192000" cy="61991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416" y="458317"/>
            <a:ext cx="11068584" cy="2405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703454"/>
            <a:ext cx="12192000" cy="2235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5916"/>
            <a:ext cx="12192000" cy="484233"/>
          </a:xfrm>
          <a:prstGeom prst="rect">
            <a:avLst/>
          </a:prstGeom>
        </p:spPr>
      </p:pic>
      <p:pic>
        <p:nvPicPr>
          <p:cNvPr id="4" name="Picture 3" descr="ioh_square.psd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916"/>
            <a:ext cx="1123416" cy="112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4391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94891-C78A-CA47-A450-A12A1FB26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6805"/>
            <a:ext cx="10515600" cy="1325563"/>
          </a:xfrm>
        </p:spPr>
        <p:txBody>
          <a:bodyPr>
            <a:normAutofit fontScale="90000"/>
          </a:bodyPr>
          <a:lstStyle/>
          <a:p>
            <a:pPr algn="ctr" fontAlgn="base"/>
            <a:br>
              <a:rPr lang="en-GB" b="1" dirty="0"/>
            </a:br>
            <a:r>
              <a:rPr lang="en-GB" sz="3600" b="1" dirty="0"/>
              <a:t>Who saw this one coming?</a:t>
            </a:r>
            <a:br>
              <a:rPr lang="en-GB" dirty="0"/>
            </a:b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0D05F3D-1697-9945-9DB0-451BE04EEE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89160" y="1676283"/>
            <a:ext cx="9613680" cy="435133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0" y="-25916"/>
            <a:ext cx="12192000" cy="6952939"/>
            <a:chOff x="0" y="-25916"/>
            <a:chExt cx="12192000" cy="695293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23416" y="458317"/>
              <a:ext cx="11068584" cy="24053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6703454"/>
              <a:ext cx="12192000" cy="22356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-25916"/>
              <a:ext cx="12192000" cy="484233"/>
            </a:xfrm>
            <a:prstGeom prst="rect">
              <a:avLst/>
            </a:prstGeom>
          </p:spPr>
        </p:pic>
        <p:pic>
          <p:nvPicPr>
            <p:cNvPr id="9" name="Picture 8" descr="ioh_square.psd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5916"/>
              <a:ext cx="1123416" cy="11234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079182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43855" y="1190110"/>
            <a:ext cx="10402160" cy="5126159"/>
            <a:chOff x="658654" y="188432"/>
            <a:chExt cx="10402160" cy="512615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AA92B08-F4A8-C54E-BD2B-54D2C746D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8654" y="188432"/>
              <a:ext cx="10402160" cy="4787605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B1BB88A-EC23-074F-9358-7341EC26D8EB}"/>
                </a:ext>
              </a:extLst>
            </p:cNvPr>
            <p:cNvSpPr txBox="1"/>
            <p:nvPr/>
          </p:nvSpPr>
          <p:spPr>
            <a:xfrm>
              <a:off x="8729331" y="4976037"/>
              <a:ext cx="218598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Source WTTC 2019 Data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0" y="-25916"/>
            <a:ext cx="12192000" cy="6952939"/>
            <a:chOff x="0" y="-25916"/>
            <a:chExt cx="12192000" cy="695293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23416" y="458317"/>
              <a:ext cx="11068584" cy="24053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6703454"/>
              <a:ext cx="12192000" cy="22356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-25916"/>
              <a:ext cx="12192000" cy="484233"/>
            </a:xfrm>
            <a:prstGeom prst="rect">
              <a:avLst/>
            </a:prstGeom>
          </p:spPr>
        </p:pic>
        <p:pic>
          <p:nvPicPr>
            <p:cNvPr id="9" name="Picture 8" descr="ioh_square.psd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5916"/>
              <a:ext cx="1123416" cy="11234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82103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445193" y="1097500"/>
            <a:ext cx="7783212" cy="5247862"/>
            <a:chOff x="2445193" y="332710"/>
            <a:chExt cx="7783212" cy="524786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984DD23-DAC4-7743-87D1-F4F163531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45193" y="332710"/>
              <a:ext cx="7634472" cy="487853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DAC9F37-0978-874C-BDE5-47FD8EB5CF57}"/>
                </a:ext>
              </a:extLst>
            </p:cNvPr>
            <p:cNvSpPr/>
            <p:nvPr/>
          </p:nvSpPr>
          <p:spPr>
            <a:xfrm>
              <a:off x="7790237" y="5211240"/>
              <a:ext cx="243816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Source WTTC 2019 Data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0" y="-25916"/>
            <a:ext cx="12192000" cy="6952939"/>
            <a:chOff x="0" y="-25916"/>
            <a:chExt cx="12192000" cy="695293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23416" y="458317"/>
              <a:ext cx="11068584" cy="24053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6703454"/>
              <a:ext cx="12192000" cy="22356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-25916"/>
              <a:ext cx="12192000" cy="484233"/>
            </a:xfrm>
            <a:prstGeom prst="rect">
              <a:avLst/>
            </a:prstGeom>
          </p:spPr>
        </p:pic>
        <p:pic>
          <p:nvPicPr>
            <p:cNvPr id="9" name="Picture 8" descr="ioh_square.psd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5916"/>
              <a:ext cx="1123416" cy="11234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006552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6AD2303-46AA-BE43-ACAA-1382EF8A32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684"/>
          <a:stretch/>
        </p:blipFill>
        <p:spPr>
          <a:xfrm>
            <a:off x="0" y="2727466"/>
            <a:ext cx="12001500" cy="35302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E1C3CFE-87D3-EA49-82F1-4CFFFB3DCF48}"/>
              </a:ext>
            </a:extLst>
          </p:cNvPr>
          <p:cNvSpPr txBox="1"/>
          <p:nvPr/>
        </p:nvSpPr>
        <p:spPr>
          <a:xfrm>
            <a:off x="542872" y="1442676"/>
            <a:ext cx="73849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Inbound Air reservation trends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0" y="-25916"/>
            <a:ext cx="12192000" cy="6952939"/>
            <a:chOff x="0" y="-25916"/>
            <a:chExt cx="12192000" cy="695293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23416" y="458317"/>
              <a:ext cx="11068584" cy="240533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6703454"/>
              <a:ext cx="12192000" cy="223569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-25916"/>
              <a:ext cx="12192000" cy="484233"/>
            </a:xfrm>
            <a:prstGeom prst="rect">
              <a:avLst/>
            </a:prstGeom>
          </p:spPr>
        </p:pic>
        <p:pic>
          <p:nvPicPr>
            <p:cNvPr id="8" name="Picture 7" descr="ioh_square.psd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5916"/>
              <a:ext cx="1123416" cy="11234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092442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5F83860-C011-414B-A671-9BFD64192C8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r="62770"/>
          <a:stretch/>
        </p:blipFill>
        <p:spPr>
          <a:xfrm>
            <a:off x="185532" y="2280964"/>
            <a:ext cx="4851954" cy="4091878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441DF76-A759-6E4E-8F70-A384BD868A3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r="54758"/>
          <a:stretch/>
        </p:blipFill>
        <p:spPr>
          <a:xfrm>
            <a:off x="5037486" y="2113790"/>
            <a:ext cx="6989691" cy="43502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B35C082-ED55-9A45-B0D6-3E54D9FE5A51}"/>
              </a:ext>
            </a:extLst>
          </p:cNvPr>
          <p:cNvSpPr txBox="1"/>
          <p:nvPr/>
        </p:nvSpPr>
        <p:spPr>
          <a:xfrm>
            <a:off x="741142" y="1286704"/>
            <a:ext cx="63345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Where is it coming from?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0" y="-25916"/>
            <a:ext cx="12192000" cy="6952939"/>
            <a:chOff x="0" y="-25916"/>
            <a:chExt cx="12192000" cy="695293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23416" y="458317"/>
              <a:ext cx="11068584" cy="240533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6703454"/>
              <a:ext cx="12192000" cy="223569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-25916"/>
              <a:ext cx="12192000" cy="484233"/>
            </a:xfrm>
            <a:prstGeom prst="rect">
              <a:avLst/>
            </a:prstGeom>
          </p:spPr>
        </p:pic>
        <p:pic>
          <p:nvPicPr>
            <p:cNvPr id="12" name="Picture 11" descr="ioh_square.psd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5916"/>
              <a:ext cx="1123416" cy="11234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515738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31CCF-272F-6047-929C-2F0084FBB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097500"/>
            <a:ext cx="10515600" cy="1325563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new normal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7CE489E-31C0-FF4E-86DB-8FEF74E07B7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914400" y="2976706"/>
            <a:ext cx="5181600" cy="2077079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654E92E-0BC9-7A4F-BA49-70C2BCFE78B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294474" y="1956391"/>
            <a:ext cx="4006702" cy="383685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0" y="-25916"/>
            <a:ext cx="12192000" cy="6952939"/>
            <a:chOff x="0" y="-25916"/>
            <a:chExt cx="12192000" cy="695293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23416" y="458317"/>
              <a:ext cx="11068584" cy="24053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6703454"/>
              <a:ext cx="12192000" cy="223569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-25916"/>
              <a:ext cx="12192000" cy="484233"/>
            </a:xfrm>
            <a:prstGeom prst="rect">
              <a:avLst/>
            </a:prstGeom>
          </p:spPr>
        </p:pic>
        <p:pic>
          <p:nvPicPr>
            <p:cNvPr id="11" name="Picture 10" descr="ioh_square.psd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5916"/>
              <a:ext cx="1123416" cy="11234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592730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254FA69-6F37-C14A-9846-24843DCD1F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560" y="1229798"/>
            <a:ext cx="11457617" cy="530411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0" y="-25916"/>
            <a:ext cx="12192000" cy="6952939"/>
            <a:chOff x="0" y="-25916"/>
            <a:chExt cx="12192000" cy="695293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23416" y="458317"/>
              <a:ext cx="11068584" cy="240533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6703454"/>
              <a:ext cx="12192000" cy="22356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-25916"/>
              <a:ext cx="12192000" cy="484233"/>
            </a:xfrm>
            <a:prstGeom prst="rect">
              <a:avLst/>
            </a:prstGeom>
          </p:spPr>
        </p:pic>
        <p:pic>
          <p:nvPicPr>
            <p:cNvPr id="7" name="Picture 6" descr="ioh_square.psd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5916"/>
              <a:ext cx="1123416" cy="1123416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9DE2B7EA-7B0E-B745-84EB-FF238DFEFDD7}"/>
                  </a:ext>
                </a:extLst>
              </p14:cNvPr>
              <p14:cNvContentPartPr/>
              <p14:nvPr/>
            </p14:nvContentPartPr>
            <p14:xfrm>
              <a:off x="3430080" y="1171800"/>
              <a:ext cx="360" cy="3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9DE2B7EA-7B0E-B745-84EB-FF238DFEFDD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420720" y="116244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220734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583</TotalTime>
  <Words>571</Words>
  <Application>Microsoft Macintosh PowerPoint</Application>
  <PresentationFormat>Widescreen</PresentationFormat>
  <Paragraphs>74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Reopening Hospitality Businesses  Safely and Successfully</vt:lpstr>
      <vt:lpstr>PowerPoint Presentation</vt:lpstr>
      <vt:lpstr> Who saw this one coming? </vt:lpstr>
      <vt:lpstr>PowerPoint Presentation</vt:lpstr>
      <vt:lpstr>PowerPoint Presentation</vt:lpstr>
      <vt:lpstr>PowerPoint Presentation</vt:lpstr>
      <vt:lpstr>PowerPoint Presentation</vt:lpstr>
      <vt:lpstr>The new normal</vt:lpstr>
      <vt:lpstr>PowerPoint Presentation</vt:lpstr>
      <vt:lpstr>Turn the volume down!</vt:lpstr>
      <vt:lpstr>Think short term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Reopening Hospitality Businesses  Safely and Successfully</dc:title>
  <dc:creator>Peter Ducker</dc:creator>
  <cp:lastModifiedBy>Peter Ducker</cp:lastModifiedBy>
  <cp:revision>17</cp:revision>
  <cp:lastPrinted>2020-07-14T16:31:26Z</cp:lastPrinted>
  <dcterms:created xsi:type="dcterms:W3CDTF">2020-07-13T09:22:48Z</dcterms:created>
  <dcterms:modified xsi:type="dcterms:W3CDTF">2020-07-14T16:33:00Z</dcterms:modified>
</cp:coreProperties>
</file>